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38" autoAdjust="0"/>
    <p:restoredTop sz="94660"/>
  </p:normalViewPr>
  <p:slideViewPr>
    <p:cSldViewPr snapToGrid="0">
      <p:cViewPr varScale="1">
        <p:scale>
          <a:sx n="104" d="100"/>
          <a:sy n="104" d="100"/>
        </p:scale>
        <p:origin x="216"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E04FF87A-4A1F-4233-8648-D0D5DA9ADC9D}" type="datetimeFigureOut">
              <a:rPr lang="fr-FR" smtClean="0"/>
              <a:t>14/10/2026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3514513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04FF87A-4A1F-4233-8648-D0D5DA9ADC9D}" type="datetimeFigureOut">
              <a:rPr lang="fr-FR" smtClean="0"/>
              <a:t>14/10/2026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315205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E04FF87A-4A1F-4233-8648-D0D5DA9ADC9D}" type="datetimeFigureOut">
              <a:rPr lang="fr-FR" smtClean="0"/>
              <a:t>14/10/2026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1048240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E04FF87A-4A1F-4233-8648-D0D5DA9ADC9D}" type="datetimeFigureOut">
              <a:rPr lang="fr-FR" smtClean="0"/>
              <a:t>14/10/2026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919942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04FF87A-4A1F-4233-8648-D0D5DA9ADC9D}" type="datetimeFigureOut">
              <a:rPr lang="fr-FR" smtClean="0"/>
              <a:t>14/10/2026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206564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E04FF87A-4A1F-4233-8648-D0D5DA9ADC9D}" type="datetimeFigureOut">
              <a:rPr lang="fr-FR" smtClean="0"/>
              <a:t>14/10/2026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2851390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04FF87A-4A1F-4233-8648-D0D5DA9ADC9D}" type="datetimeFigureOut">
              <a:rPr lang="fr-FR" smtClean="0"/>
              <a:t>14/10/2026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2415556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04FF87A-4A1F-4233-8648-D0D5DA9ADC9D}" type="datetimeFigureOut">
              <a:rPr lang="fr-FR" smtClean="0"/>
              <a:t>14/10/2026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56388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04FF87A-4A1F-4233-8648-D0D5DA9ADC9D}" type="datetimeFigureOut">
              <a:rPr lang="fr-FR" smtClean="0"/>
              <a:t>14/10/2026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585192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04FF87A-4A1F-4233-8648-D0D5DA9ADC9D}" type="datetimeFigureOut">
              <a:rPr lang="fr-FR" smtClean="0"/>
              <a:t>14/10/2026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703040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04FF87A-4A1F-4233-8648-D0D5DA9ADC9D}" type="datetimeFigureOut">
              <a:rPr lang="fr-FR" smtClean="0"/>
              <a:t>14/10/2026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CCBB09B-14A0-4D81-9359-86D1C5F69599}" type="slidenum">
              <a:rPr lang="fr-FR" smtClean="0"/>
              <a:t>‹N°›</a:t>
            </a:fld>
            <a:endParaRPr lang="fr-FR"/>
          </a:p>
        </p:txBody>
      </p:sp>
    </p:spTree>
    <p:extLst>
      <p:ext uri="{BB962C8B-B14F-4D97-AF65-F5344CB8AC3E}">
        <p14:creationId xmlns:p14="http://schemas.microsoft.com/office/powerpoint/2010/main" val="2173104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4FF87A-4A1F-4233-8648-D0D5DA9ADC9D}" type="datetimeFigureOut">
              <a:rPr lang="fr-FR" smtClean="0"/>
              <a:t>14/10/2026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CBB09B-14A0-4D81-9359-86D1C5F69599}" type="slidenum">
              <a:rPr lang="fr-FR" smtClean="0"/>
              <a:t>‹N°›</a:t>
            </a:fld>
            <a:endParaRPr lang="fr-FR"/>
          </a:p>
        </p:txBody>
      </p:sp>
    </p:spTree>
    <p:extLst>
      <p:ext uri="{BB962C8B-B14F-4D97-AF65-F5344CB8AC3E}">
        <p14:creationId xmlns:p14="http://schemas.microsoft.com/office/powerpoint/2010/main" val="1148447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rot="20069706">
            <a:off x="-653144" y="632032"/>
            <a:ext cx="4724400" cy="769441"/>
          </a:xfrm>
          <a:prstGeom prst="rect">
            <a:avLst/>
          </a:prstGeom>
          <a:noFill/>
        </p:spPr>
        <p:txBody>
          <a:bodyPr wrap="square" rtlCol="0">
            <a:spAutoFit/>
          </a:bodyPr>
          <a:lstStyle/>
          <a:p>
            <a:pPr algn="ctr"/>
            <a:r>
              <a:rPr lang="fr-FR" sz="4400" b="1" dirty="0"/>
              <a:t>WORKSHOP </a:t>
            </a:r>
            <a:r>
              <a:rPr lang="fr-FR" sz="4400" b="1" dirty="0"/>
              <a:t>8</a:t>
            </a:r>
            <a:endParaRPr lang="fr-FR" sz="4400" b="1" dirty="0"/>
          </a:p>
        </p:txBody>
      </p:sp>
      <p:sp>
        <p:nvSpPr>
          <p:cNvPr id="9" name="ZoneTexte 8"/>
          <p:cNvSpPr txBox="1"/>
          <p:nvPr/>
        </p:nvSpPr>
        <p:spPr>
          <a:xfrm>
            <a:off x="-109253" y="2589009"/>
            <a:ext cx="1866123" cy="1200329"/>
          </a:xfrm>
          <a:prstGeom prst="rect">
            <a:avLst/>
          </a:prstGeom>
          <a:noFill/>
        </p:spPr>
        <p:txBody>
          <a:bodyPr wrap="square" rtlCol="0">
            <a:spAutoFit/>
          </a:bodyPr>
          <a:lstStyle/>
          <a:p>
            <a:pPr algn="ctr"/>
            <a:r>
              <a:rPr lang="fr-FR" dirty="0" err="1" smtClean="0">
                <a:solidFill>
                  <a:srgbClr val="FF0000"/>
                </a:solidFill>
              </a:rPr>
              <a:t>November</a:t>
            </a:r>
            <a:r>
              <a:rPr lang="fr-FR" dirty="0" smtClean="0">
                <a:solidFill>
                  <a:srgbClr val="FF0000"/>
                </a:solidFill>
              </a:rPr>
              <a:t> 20th</a:t>
            </a:r>
          </a:p>
          <a:p>
            <a:pPr algn="ctr"/>
            <a:r>
              <a:rPr lang="fr-FR" dirty="0" smtClean="0">
                <a:solidFill>
                  <a:srgbClr val="FF0000"/>
                </a:solidFill>
              </a:rPr>
              <a:t>14:00 – 15:30</a:t>
            </a:r>
          </a:p>
          <a:p>
            <a:pPr algn="ctr"/>
            <a:r>
              <a:rPr lang="fr-FR" dirty="0" smtClean="0">
                <a:solidFill>
                  <a:srgbClr val="FF0000"/>
                </a:solidFill>
              </a:rPr>
              <a:t>Room : 103</a:t>
            </a:r>
          </a:p>
          <a:p>
            <a:pPr algn="ctr"/>
            <a:r>
              <a:rPr lang="fr-FR" dirty="0" smtClean="0">
                <a:solidFill>
                  <a:srgbClr val="FF0000"/>
                </a:solidFill>
              </a:rPr>
              <a:t>  </a:t>
            </a:r>
            <a:endParaRPr lang="fr-FR" dirty="0">
              <a:solidFill>
                <a:srgbClr val="FF0000"/>
              </a:solidFill>
            </a:endParaRPr>
          </a:p>
        </p:txBody>
      </p:sp>
      <p:sp>
        <p:nvSpPr>
          <p:cNvPr id="10" name="ZoneTexte 9"/>
          <p:cNvSpPr txBox="1"/>
          <p:nvPr/>
        </p:nvSpPr>
        <p:spPr>
          <a:xfrm>
            <a:off x="1709057" y="1777777"/>
            <a:ext cx="8762093" cy="4939814"/>
          </a:xfrm>
          <a:prstGeom prst="rect">
            <a:avLst/>
          </a:prstGeom>
          <a:noFill/>
          <a:ln>
            <a:solidFill>
              <a:schemeClr val="tx1"/>
            </a:solidFill>
          </a:ln>
        </p:spPr>
        <p:txBody>
          <a:bodyPr wrap="square" rtlCol="0">
            <a:spAutoFit/>
          </a:bodyPr>
          <a:lstStyle/>
          <a:p>
            <a:pPr fontAlgn="t">
              <a:lnSpc>
                <a:spcPct val="100000"/>
              </a:lnSpc>
              <a:buNone/>
            </a:pPr>
            <a:r>
              <a:rPr lang="en-GB" sz="900" b="1" dirty="0"/>
              <a:t>Workshop Purpose / Description</a:t>
            </a:r>
          </a:p>
          <a:p>
            <a:pPr fontAlgn="t">
              <a:lnSpc>
                <a:spcPct val="100000"/>
              </a:lnSpc>
              <a:buNone/>
            </a:pPr>
            <a:r>
              <a:rPr lang="en-GB" sz="900" b="1" dirty="0"/>
              <a:t>How do organisations ensure that experience becomes capability, and capability becomes readiness?</a:t>
            </a:r>
            <a:endParaRPr lang="en-GB" sz="900" dirty="0"/>
          </a:p>
          <a:p>
            <a:pPr fontAlgn="t">
              <a:lnSpc>
                <a:spcPct val="100000"/>
              </a:lnSpc>
              <a:buNone/>
            </a:pPr>
            <a:r>
              <a:rPr lang="en-GB" sz="900" dirty="0"/>
              <a:t>This interactive workshop explores how simulation, operational experience, education, training, and lessons identified can be connected to create meaningful improvements in individual, team, and organisational performance.</a:t>
            </a:r>
          </a:p>
          <a:p>
            <a:pPr fontAlgn="t">
              <a:lnSpc>
                <a:spcPct val="100000"/>
              </a:lnSpc>
              <a:buNone/>
            </a:pPr>
            <a:r>
              <a:rPr lang="en-GB" sz="900" dirty="0"/>
              <a:t>Using the Military Circle of Learning as a discussion framework, participants will examine how simulation can support capability development beyond individual skills training, linking education, rehearsal, validation, performance improvement, and lessons exploitation into a continuous learning cycle.</a:t>
            </a:r>
          </a:p>
          <a:p>
            <a:pPr fontAlgn="t">
              <a:lnSpc>
                <a:spcPct val="100000"/>
              </a:lnSpc>
              <a:buNone/>
            </a:pPr>
            <a:r>
              <a:rPr lang="en-GB" sz="900" dirty="0"/>
              <a:t>The session draws upon experiences from the STREAM programme (Simulation Training for Resource-poor, Extreme and Austere Medicine), including implementation and evaluation in East Africa and Ukraine. These projects explored how simulation can be used to prepare clinicians and teams for prolonged casualty care, extended evacuation timelines, limited resource availability, and complex decision-making when definitive care is delayed. The workshop will examine how simulation can be used not only to teach clinical interventions, but also to develop the judgement, prioritisation, teamwork, leadership, and adaptability required in contemporary operational environments.</a:t>
            </a:r>
          </a:p>
          <a:p>
            <a:pPr fontAlgn="t">
              <a:lnSpc>
                <a:spcPct val="100000"/>
              </a:lnSpc>
              <a:buNone/>
            </a:pPr>
            <a:r>
              <a:rPr lang="en-GB" sz="900" dirty="0"/>
              <a:t>Rather than presenting a prescribed solution, the workshop will use facilitated discussion, practical examples, and shared experience to explore how organisations can build learning systems that adapt, improve, and remain relevant to operational requirements. Participants will be encouraged to share their own experiences, challenges, successes, and lessons identified, creating a collaborative forum for professional discussion and knowledge exchange across the Special Operations community.</a:t>
            </a:r>
          </a:p>
          <a:p>
            <a:pPr fontAlgn="t">
              <a:lnSpc>
                <a:spcPct val="100000"/>
              </a:lnSpc>
              <a:buNone/>
            </a:pPr>
            <a:r>
              <a:rPr lang="en-GB" sz="900" b="1" dirty="0"/>
              <a:t>What Participants Will Explore</a:t>
            </a:r>
          </a:p>
          <a:p>
            <a:pPr marL="342900" lvl="0" indent="-342900" fontAlgn="t">
              <a:lnSpc>
                <a:spcPct val="100000"/>
              </a:lnSpc>
              <a:buFont typeface="Arial" panose="020B0604020202020204" pitchFamily="34" charset="0"/>
              <a:buChar char="•"/>
            </a:pPr>
            <a:r>
              <a:rPr lang="en-GB" sz="900" dirty="0"/>
              <a:t>The Military Circle of Learning as a framework for capability development.</a:t>
            </a:r>
          </a:p>
          <a:p>
            <a:pPr marL="342900" lvl="0" indent="-342900" fontAlgn="t">
              <a:lnSpc>
                <a:spcPct val="100000"/>
              </a:lnSpc>
              <a:buFont typeface="Arial" panose="020B0604020202020204" pitchFamily="34" charset="0"/>
              <a:buChar char="•"/>
            </a:pPr>
            <a:r>
              <a:rPr lang="en-GB" sz="900" dirty="0"/>
              <a:t>How lessons identified can be converted into meaningful learning interventions.</a:t>
            </a:r>
          </a:p>
          <a:p>
            <a:pPr marL="342900" lvl="0" indent="-342900" fontAlgn="t">
              <a:lnSpc>
                <a:spcPct val="100000"/>
              </a:lnSpc>
              <a:buFont typeface="Arial" panose="020B0604020202020204" pitchFamily="34" charset="0"/>
              <a:buChar char="•"/>
            </a:pPr>
            <a:r>
              <a:rPr lang="en-GB" sz="900" dirty="0"/>
              <a:t>Insights from the STREAM programme and its application in operational and austere environments.</a:t>
            </a:r>
          </a:p>
          <a:p>
            <a:pPr marL="342900" lvl="0" indent="-342900" fontAlgn="t">
              <a:lnSpc>
                <a:spcPct val="100000"/>
              </a:lnSpc>
              <a:buFont typeface="Arial" panose="020B0604020202020204" pitchFamily="34" charset="0"/>
              <a:buChar char="•"/>
            </a:pPr>
            <a:r>
              <a:rPr lang="en-GB" sz="900" dirty="0"/>
              <a:t>Using simulation to prepare teams for prolonged casualty care and extended patient management.</a:t>
            </a:r>
          </a:p>
          <a:p>
            <a:pPr marL="342900" lvl="0" indent="-342900" fontAlgn="t">
              <a:lnSpc>
                <a:spcPct val="100000"/>
              </a:lnSpc>
              <a:buFont typeface="Arial" panose="020B0604020202020204" pitchFamily="34" charset="0"/>
              <a:buChar char="•"/>
            </a:pPr>
            <a:r>
              <a:rPr lang="en-GB" sz="900" dirty="0"/>
              <a:t>The role of simulation in developing decision-making, teamwork, leadership, and clinical performance.</a:t>
            </a:r>
          </a:p>
          <a:p>
            <a:pPr marL="342900" lvl="0" indent="-342900" fontAlgn="t">
              <a:lnSpc>
                <a:spcPct val="100000"/>
              </a:lnSpc>
              <a:buFont typeface="Arial" panose="020B0604020202020204" pitchFamily="34" charset="0"/>
              <a:buChar char="•"/>
            </a:pPr>
            <a:r>
              <a:rPr lang="en-GB" sz="900" dirty="0"/>
              <a:t>Balancing technology with high-value learning.</a:t>
            </a:r>
          </a:p>
          <a:p>
            <a:pPr marL="342900" lvl="0" indent="-342900" fontAlgn="t">
              <a:lnSpc>
                <a:spcPct val="100000"/>
              </a:lnSpc>
              <a:buFont typeface="Arial" panose="020B0604020202020204" pitchFamily="34" charset="0"/>
              <a:buChar char="•"/>
            </a:pPr>
            <a:r>
              <a:rPr lang="en-GB" sz="900" dirty="0"/>
              <a:t>Creating sustainable approaches to education, training, and readiness across dispersed organisations.</a:t>
            </a:r>
          </a:p>
          <a:p>
            <a:pPr marL="342900" lvl="0" indent="-342900" fontAlgn="t">
              <a:lnSpc>
                <a:spcPct val="100000"/>
              </a:lnSpc>
              <a:buFont typeface="Arial" panose="020B0604020202020204" pitchFamily="34" charset="0"/>
              <a:buChar char="•"/>
            </a:pPr>
            <a:r>
              <a:rPr lang="en-GB" sz="900" dirty="0"/>
              <a:t>Practical methods for linking operational experience with future training requirements.</a:t>
            </a:r>
          </a:p>
          <a:p>
            <a:pPr fontAlgn="t">
              <a:lnSpc>
                <a:spcPct val="100000"/>
              </a:lnSpc>
              <a:buNone/>
            </a:pPr>
            <a:r>
              <a:rPr lang="en-GB" sz="900" b="1" dirty="0"/>
              <a:t>What Participants Will Take Away</a:t>
            </a:r>
          </a:p>
          <a:p>
            <a:pPr fontAlgn="t">
              <a:lnSpc>
                <a:spcPct val="100000"/>
              </a:lnSpc>
              <a:buNone/>
            </a:pPr>
            <a:r>
              <a:rPr lang="en-GB" sz="900" dirty="0"/>
              <a:t>Participants will leave with:</a:t>
            </a:r>
          </a:p>
          <a:p>
            <a:pPr marL="342900" lvl="0" indent="-342900" fontAlgn="t">
              <a:lnSpc>
                <a:spcPct val="100000"/>
              </a:lnSpc>
              <a:buFont typeface="Arial" panose="020B0604020202020204" pitchFamily="34" charset="0"/>
              <a:buChar char="•"/>
            </a:pPr>
            <a:r>
              <a:rPr lang="en-GB" sz="900" dirty="0"/>
              <a:t>A practical understanding of how simulation can support capability development across the Military Circle of Learning.</a:t>
            </a:r>
          </a:p>
          <a:p>
            <a:pPr marL="342900" lvl="0" indent="-342900" fontAlgn="t">
              <a:lnSpc>
                <a:spcPct val="100000"/>
              </a:lnSpc>
              <a:buFont typeface="Arial" panose="020B0604020202020204" pitchFamily="34" charset="0"/>
              <a:buChar char="•"/>
            </a:pPr>
            <a:r>
              <a:rPr lang="en-GB" sz="900" dirty="0"/>
              <a:t>Lessons from the design, delivery, and evaluation of the STREAM programme in East Africa and Ukraine.</a:t>
            </a:r>
          </a:p>
          <a:p>
            <a:pPr marL="342900" lvl="0" indent="-342900" fontAlgn="t">
              <a:lnSpc>
                <a:spcPct val="100000"/>
              </a:lnSpc>
              <a:buFont typeface="Arial" panose="020B0604020202020204" pitchFamily="34" charset="0"/>
              <a:buChar char="•"/>
            </a:pPr>
            <a:r>
              <a:rPr lang="en-GB" sz="900" dirty="0"/>
              <a:t>Examples of how simulation can be used to prepare personnel and teams for prolonged casualty care challenges.</a:t>
            </a:r>
          </a:p>
          <a:p>
            <a:pPr marL="342900" lvl="0" indent="-342900" fontAlgn="t">
              <a:lnSpc>
                <a:spcPct val="100000"/>
              </a:lnSpc>
              <a:buFont typeface="Arial" panose="020B0604020202020204" pitchFamily="34" charset="0"/>
              <a:buChar char="•"/>
            </a:pPr>
            <a:r>
              <a:rPr lang="en-GB" sz="900" dirty="0"/>
              <a:t>Ideas and approaches for integrating operational experience, lessons identified, and simulation into existing education and training systems.</a:t>
            </a:r>
          </a:p>
          <a:p>
            <a:pPr marL="342900" lvl="0" indent="-342900" fontAlgn="t">
              <a:lnSpc>
                <a:spcPct val="100000"/>
              </a:lnSpc>
              <a:buFont typeface="Arial" panose="020B0604020202020204" pitchFamily="34" charset="0"/>
              <a:buChar char="•"/>
            </a:pPr>
            <a:r>
              <a:rPr lang="en-GB" sz="900" dirty="0"/>
              <a:t>Perspectives and shared learning from peers across the Special Operations community.</a:t>
            </a:r>
          </a:p>
          <a:p>
            <a:pPr marL="342900" lvl="0" indent="-342900" fontAlgn="t">
              <a:lnSpc>
                <a:spcPct val="100000"/>
              </a:lnSpc>
              <a:buFont typeface="Arial" panose="020B0604020202020204" pitchFamily="34" charset="0"/>
              <a:buChar char="•"/>
            </a:pPr>
            <a:r>
              <a:rPr lang="en-GB" sz="900" dirty="0"/>
              <a:t>Practical concepts that can be adapted to strengthen training, readiness, and capability development within their own organisations.</a:t>
            </a:r>
          </a:p>
          <a:p>
            <a:pPr fontAlgn="t">
              <a:lnSpc>
                <a:spcPct val="100000"/>
              </a:lnSpc>
              <a:buNone/>
            </a:pPr>
            <a:r>
              <a:rPr lang="en-GB" sz="900" dirty="0"/>
              <a:t>I think this is now much closer to a SOF workshop. It's less about simulation methodology and more about </a:t>
            </a:r>
            <a:r>
              <a:rPr lang="en-GB" sz="900" b="1" dirty="0"/>
              <a:t>readiness, prolonged casualty care, lessons exploitation, capability development, and learning from operational experience</a:t>
            </a:r>
            <a:r>
              <a:rPr lang="en-GB" sz="900" dirty="0"/>
              <a:t>, with STREAM providing the evidence and case studies rather than being the centrepiece.</a:t>
            </a:r>
          </a:p>
          <a:p>
            <a:endParaRPr lang="fr-FR" sz="900" dirty="0"/>
          </a:p>
          <a:p>
            <a:pPr marL="285750" indent="-285750">
              <a:buFont typeface="Arial" panose="020B0604020202020204" pitchFamily="34" charset="0"/>
              <a:buChar char="•"/>
            </a:pPr>
            <a:endParaRPr lang="fr-FR" dirty="0"/>
          </a:p>
        </p:txBody>
      </p:sp>
      <p:pic>
        <p:nvPicPr>
          <p:cNvPr id="11" name="image1.png"/>
          <p:cNvPicPr/>
          <p:nvPr/>
        </p:nvPicPr>
        <p:blipFill>
          <a:blip r:embed="rId2"/>
          <a:srcRect l="19106" t="2745" r="9481" b="12153"/>
          <a:stretch>
            <a:fillRect/>
          </a:stretch>
        </p:blipFill>
        <p:spPr>
          <a:xfrm>
            <a:off x="9203748" y="73436"/>
            <a:ext cx="2152650" cy="1704340"/>
          </a:xfrm>
          <a:prstGeom prst="rect">
            <a:avLst/>
          </a:prstGeom>
          <a:ln/>
        </p:spPr>
      </p:pic>
      <p:pic>
        <p:nvPicPr>
          <p:cNvPr id="4" name="Picture 3" descr="logo.png">
            <a:extLst>
              <a:ext uri="{FF2B5EF4-FFF2-40B4-BE49-F238E27FC236}">
                <a16:creationId xmlns:a16="http://schemas.microsoft.com/office/drawing/2014/main" id="{1BEC9C76-78BF-91F8-AB9C-50B4E6440B59}"/>
              </a:ext>
            </a:extLst>
          </p:cNvPr>
          <p:cNvPicPr>
            <a:picLocks noChangeAspect="1"/>
          </p:cNvPicPr>
          <p:nvPr/>
        </p:nvPicPr>
        <p:blipFill>
          <a:blip r:embed="rId3"/>
          <a:stretch>
            <a:fillRect/>
          </a:stretch>
        </p:blipFill>
        <p:spPr>
          <a:xfrm>
            <a:off x="3868169" y="285233"/>
            <a:ext cx="3197650" cy="731520"/>
          </a:xfrm>
          <a:prstGeom prst="rect">
            <a:avLst/>
          </a:prstGeom>
        </p:spPr>
      </p:pic>
      <p:sp>
        <p:nvSpPr>
          <p:cNvPr id="3" name="Rectangle 2"/>
          <p:cNvSpPr/>
          <p:nvPr/>
        </p:nvSpPr>
        <p:spPr>
          <a:xfrm>
            <a:off x="2655022" y="1083142"/>
            <a:ext cx="6096000" cy="646331"/>
          </a:xfrm>
          <a:prstGeom prst="rect">
            <a:avLst/>
          </a:prstGeom>
        </p:spPr>
        <p:txBody>
          <a:bodyPr>
            <a:spAutoFit/>
          </a:bodyPr>
          <a:lstStyle/>
          <a:p>
            <a:pPr fontAlgn="t">
              <a:lnSpc>
                <a:spcPct val="100000"/>
              </a:lnSpc>
              <a:buNone/>
            </a:pPr>
            <a:r>
              <a:rPr lang="en-GB" b="1" dirty="0"/>
              <a:t>How do organisations ensure that experience becomes capability, and capability becomes readiness?</a:t>
            </a:r>
            <a:endParaRPr lang="en-GB" dirty="0"/>
          </a:p>
        </p:txBody>
      </p:sp>
    </p:spTree>
    <p:extLst>
      <p:ext uri="{BB962C8B-B14F-4D97-AF65-F5344CB8AC3E}">
        <p14:creationId xmlns:p14="http://schemas.microsoft.com/office/powerpoint/2010/main" val="113952882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TotalTime>
  <Words>566</Words>
  <Application>Microsoft Office PowerPoint</Application>
  <PresentationFormat>Grand écran</PresentationFormat>
  <Paragraphs>30</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Calibri Light</vt:lpstr>
      <vt:lpstr>Thème Office</vt:lpstr>
      <vt:lpstr>Présentation PowerPoint</vt:lpstr>
    </vt:vector>
  </TitlesOfParts>
  <Company>Ministère des Armées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EBRARD Frédéric PHC</dc:creator>
  <cp:lastModifiedBy>EBRARD Frédéric PHC</cp:lastModifiedBy>
  <cp:revision>16</cp:revision>
  <dcterms:created xsi:type="dcterms:W3CDTF">2022-09-21T10:37:42Z</dcterms:created>
  <dcterms:modified xsi:type="dcterms:W3CDTF">2026-10-14T08:14:49Z</dcterms:modified>
</cp:coreProperties>
</file>